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527" r:id="rId6"/>
    <p:sldId id="559" r:id="rId7"/>
    <p:sldId id="580" r:id="rId8"/>
    <p:sldId id="560" r:id="rId9"/>
    <p:sldId id="582" r:id="rId10"/>
    <p:sldId id="543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4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8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25973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80487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10285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22371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73444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25202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16.11.2021.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68564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16.11.2021.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04373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16.11.2021.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17906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25095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16.11.2021.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8669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pPr/>
              <a:t>16.11.2021.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4542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ordwall.net/play/12799/000/45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7aeda107-fae7-4b21-b316-6e45d47e610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16DF7CC-7E41-46FD-AD7B-E6616659F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9123" y="1461636"/>
            <a:ext cx="8643937" cy="2387600"/>
          </a:xfrm>
        </p:spPr>
        <p:txBody>
          <a:bodyPr>
            <a:normAutofit/>
          </a:bodyPr>
          <a:lstStyle/>
          <a:p>
            <a:pPr algn="r"/>
            <a:r>
              <a:rPr lang="hr-HR" sz="4400" b="1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UNIT 3; </a:t>
            </a: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/>
            </a:r>
            <a:b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</a:b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Trends</a:t>
            </a:r>
            <a:endParaRPr lang="hr-HR" sz="4400" b="1" u="sng" dirty="0">
              <a:solidFill>
                <a:schemeClr val="accent2"/>
              </a:solidFill>
              <a:latin typeface="+mn-lt"/>
              <a:ea typeface="Cambria" panose="02040503050406030204" pitchFamily="18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1DEA2198-4687-4966-8D99-48F3FDF0B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27863" y="3309756"/>
            <a:ext cx="7545197" cy="1655762"/>
          </a:xfrm>
        </p:spPr>
        <p:txBody>
          <a:bodyPr anchor="ctr" anchorCtr="0">
            <a:normAutofit/>
          </a:bodyPr>
          <a:lstStyle/>
          <a:p>
            <a:pPr algn="r"/>
            <a:r>
              <a:rPr lang="hr-HR" sz="4400" i="1" dirty="0" err="1">
                <a:ea typeface="Cambria" panose="02040503050406030204" pitchFamily="18" charset="0"/>
                <a:cs typeface="+mj-cs"/>
              </a:rPr>
              <a:t>Lesson</a:t>
            </a:r>
            <a:r>
              <a:rPr lang="hr-HR" sz="4400" i="1" dirty="0">
                <a:ea typeface="Cambria" panose="02040503050406030204" pitchFamily="18" charset="0"/>
                <a:cs typeface="+mj-cs"/>
              </a:rPr>
              <a:t> 6; </a:t>
            </a:r>
            <a:r>
              <a:rPr lang="hr-HR" sz="4400" dirty="0">
                <a:ea typeface="Cambria" panose="02040503050406030204" pitchFamily="18" charset="0"/>
                <a:cs typeface="+mj-cs"/>
              </a:rPr>
              <a:t>In </a:t>
            </a:r>
            <a:r>
              <a:rPr lang="hr-HR" sz="4400" dirty="0" err="1">
                <a:ea typeface="Cambria" panose="02040503050406030204" pitchFamily="18" charset="0"/>
                <a:cs typeface="+mj-cs"/>
              </a:rPr>
              <a:t>my</a:t>
            </a:r>
            <a:r>
              <a:rPr lang="hr-HR" sz="4400" dirty="0">
                <a:ea typeface="Cambria" panose="02040503050406030204" pitchFamily="18" charset="0"/>
                <a:cs typeface="+mj-cs"/>
              </a:rPr>
              <a:t> </a:t>
            </a:r>
            <a:r>
              <a:rPr lang="hr-HR" sz="4400" dirty="0" err="1">
                <a:ea typeface="Cambria" panose="02040503050406030204" pitchFamily="18" charset="0"/>
                <a:cs typeface="+mj-cs"/>
              </a:rPr>
              <a:t>opinion</a:t>
            </a:r>
            <a:endParaRPr lang="hr-HR" sz="4400" dirty="0">
              <a:ea typeface="Cambria" panose="02040503050406030204" pitchFamily="18" charset="0"/>
              <a:cs typeface="+mj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BBF4E359-F972-4AC7-A8E6-4578E918FA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4228" y="1265322"/>
            <a:ext cx="3112021" cy="4410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18265CAC-98F9-4759-8430-FB78BED8A42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9360" y="4581074"/>
            <a:ext cx="5882640" cy="109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3559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9" y="0"/>
            <a:ext cx="4835745" cy="6862609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B69E1C10-ACFD-49C4-B019-6B92ED78F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5340" y="678751"/>
            <a:ext cx="4429307" cy="1159763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xmlns="" id="{E5B086D5-D896-42FC-B953-4B6E07D81E10}"/>
              </a:ext>
            </a:extLst>
          </p:cNvPr>
          <p:cNvSpPr txBox="1">
            <a:spLocks/>
          </p:cNvSpPr>
          <p:nvPr/>
        </p:nvSpPr>
        <p:spPr>
          <a:xfrm>
            <a:off x="4847550" y="2508581"/>
            <a:ext cx="6459361" cy="738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/>
              <a:t>Do </a:t>
            </a:r>
            <a:r>
              <a:rPr lang="hr-HR" sz="2000" b="1" dirty="0" err="1"/>
              <a:t>you</a:t>
            </a:r>
            <a:r>
              <a:rPr lang="hr-HR" sz="2000" b="1" dirty="0"/>
              <a:t> </a:t>
            </a:r>
            <a:r>
              <a:rPr lang="hr-HR" sz="2000" b="1" dirty="0" err="1"/>
              <a:t>know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meaning</a:t>
            </a:r>
            <a:r>
              <a:rPr lang="hr-HR" sz="2000" b="1" dirty="0"/>
              <a:t> </a:t>
            </a:r>
            <a:r>
              <a:rPr lang="hr-HR" sz="2000" b="1" dirty="0" err="1"/>
              <a:t>of</a:t>
            </a:r>
            <a:r>
              <a:rPr lang="hr-HR" sz="2000" b="1" dirty="0"/>
              <a:t> </a:t>
            </a:r>
            <a:r>
              <a:rPr lang="hr-HR" sz="2000" b="1" dirty="0" err="1"/>
              <a:t>these</a:t>
            </a:r>
            <a:r>
              <a:rPr lang="hr-HR" sz="2000" b="1" dirty="0"/>
              <a:t> </a:t>
            </a:r>
            <a:r>
              <a:rPr lang="hr-HR" sz="2000" b="1" dirty="0" err="1"/>
              <a:t>expressions</a:t>
            </a:r>
            <a:r>
              <a:rPr lang="hr-HR" sz="2000" b="1" dirty="0"/>
              <a:t>? </a:t>
            </a:r>
            <a:endParaRPr lang="hr-HR" sz="2000" i="1" dirty="0"/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xmlns="" id="{A85EEE40-F9CD-4FAA-BD7A-1BBED872CD8F}"/>
              </a:ext>
            </a:extLst>
          </p:cNvPr>
          <p:cNvSpPr txBox="1">
            <a:spLocks/>
          </p:cNvSpPr>
          <p:nvPr/>
        </p:nvSpPr>
        <p:spPr>
          <a:xfrm>
            <a:off x="4847549" y="3167080"/>
            <a:ext cx="2496902" cy="4697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1900" b="1" dirty="0"/>
              <a:t>c</a:t>
            </a:r>
            <a:r>
              <a:rPr lang="en-US" sz="1900" b="1" dirty="0" err="1"/>
              <a:t>omma</a:t>
            </a:r>
            <a:endParaRPr lang="hr-HR" sz="1900" b="1" dirty="0"/>
          </a:p>
          <a:p>
            <a:pPr marL="0" indent="0">
              <a:buNone/>
            </a:pPr>
            <a:r>
              <a:rPr lang="en-US" sz="1900" b="1" dirty="0"/>
              <a:t>full stop</a:t>
            </a:r>
            <a:endParaRPr lang="hr-HR" sz="1900" b="1" dirty="0"/>
          </a:p>
          <a:p>
            <a:pPr marL="0" indent="0">
              <a:buNone/>
            </a:pPr>
            <a:r>
              <a:rPr lang="hr-HR" sz="1900" b="1" dirty="0"/>
              <a:t>a</a:t>
            </a:r>
            <a:r>
              <a:rPr lang="en-US" sz="1900" b="1" dirty="0" err="1"/>
              <a:t>bbreviation</a:t>
            </a:r>
            <a:endParaRPr lang="hr-HR" sz="1900" b="1" dirty="0"/>
          </a:p>
          <a:p>
            <a:pPr marL="0" indent="0">
              <a:buNone/>
            </a:pPr>
            <a:r>
              <a:rPr lang="hr-HR" sz="1900" b="1" dirty="0"/>
              <a:t>r</a:t>
            </a:r>
            <a:r>
              <a:rPr lang="en-US" sz="1900" b="1" dirty="0" err="1"/>
              <a:t>eply</a:t>
            </a:r>
            <a:endParaRPr lang="hr-HR" sz="1900" b="1" dirty="0"/>
          </a:p>
          <a:p>
            <a:pPr marL="0" indent="0">
              <a:buNone/>
            </a:pPr>
            <a:r>
              <a:rPr lang="en-US" sz="1900" b="1" dirty="0"/>
              <a:t>emoji</a:t>
            </a:r>
          </a:p>
          <a:p>
            <a:pPr marL="0" indent="0">
              <a:buNone/>
            </a:pPr>
            <a:r>
              <a:rPr lang="hr-HR" sz="1900" b="1" dirty="0"/>
              <a:t>a</a:t>
            </a:r>
            <a:r>
              <a:rPr lang="en-US" sz="1900" b="1" dirty="0" err="1"/>
              <a:t>rgument</a:t>
            </a:r>
            <a:endParaRPr lang="hr-HR" sz="1900" b="1" dirty="0"/>
          </a:p>
          <a:p>
            <a:pPr marL="0" indent="0">
              <a:buNone/>
            </a:pPr>
            <a:r>
              <a:rPr lang="hr-HR" sz="1900" b="1" dirty="0"/>
              <a:t>a</a:t>
            </a:r>
            <a:r>
              <a:rPr lang="en-US" sz="1900" b="1" dirty="0"/>
              <a:t>void</a:t>
            </a:r>
            <a:endParaRPr lang="hr-HR" sz="1900" b="1" dirty="0"/>
          </a:p>
          <a:p>
            <a:pPr marL="0" indent="0">
              <a:buNone/>
            </a:pPr>
            <a:r>
              <a:rPr lang="en-US" sz="1900" b="1" dirty="0"/>
              <a:t>provide arguments</a:t>
            </a:r>
            <a:endParaRPr lang="hr-HR" sz="2000" i="1" dirty="0"/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xmlns="" id="{67395815-9C46-4725-864E-DBE8943D2113}"/>
              </a:ext>
            </a:extLst>
          </p:cNvPr>
          <p:cNvSpPr txBox="1">
            <a:spLocks/>
          </p:cNvSpPr>
          <p:nvPr/>
        </p:nvSpPr>
        <p:spPr>
          <a:xfrm>
            <a:off x="7662744" y="3185559"/>
            <a:ext cx="7094284" cy="4697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1900" i="1" dirty="0"/>
              <a:t>zarez</a:t>
            </a:r>
          </a:p>
          <a:p>
            <a:pPr marL="0" indent="0">
              <a:buNone/>
            </a:pPr>
            <a:r>
              <a:rPr lang="hr-HR" sz="1900" i="1" dirty="0"/>
              <a:t>točka</a:t>
            </a:r>
          </a:p>
          <a:p>
            <a:pPr marL="0" indent="0">
              <a:buNone/>
            </a:pPr>
            <a:r>
              <a:rPr lang="hr-HR" sz="1900" i="1" dirty="0"/>
              <a:t>skraćenica</a:t>
            </a:r>
          </a:p>
          <a:p>
            <a:pPr marL="0" indent="0">
              <a:buNone/>
            </a:pPr>
            <a:r>
              <a:rPr lang="hr-HR" sz="1900" i="1" dirty="0"/>
              <a:t>odgovor</a:t>
            </a:r>
          </a:p>
          <a:p>
            <a:pPr marL="0" indent="0">
              <a:buNone/>
            </a:pPr>
            <a:r>
              <a:rPr lang="hr-HR" sz="1900" i="1" dirty="0" err="1"/>
              <a:t>emoji</a:t>
            </a:r>
            <a:endParaRPr lang="hr-HR" sz="1900" i="1" dirty="0"/>
          </a:p>
          <a:p>
            <a:pPr marL="0" indent="0">
              <a:buNone/>
            </a:pPr>
            <a:r>
              <a:rPr lang="hr-HR" sz="1900" i="1" dirty="0"/>
              <a:t>argument</a:t>
            </a:r>
          </a:p>
          <a:p>
            <a:pPr marL="0" indent="0">
              <a:buNone/>
            </a:pPr>
            <a:r>
              <a:rPr lang="hr-HR" sz="1900" i="1" dirty="0"/>
              <a:t>izbjeći</a:t>
            </a:r>
          </a:p>
          <a:p>
            <a:pPr marL="0" indent="0">
              <a:buNone/>
            </a:pPr>
            <a:r>
              <a:rPr lang="hr-HR" sz="1900" i="1" dirty="0"/>
              <a:t>dati argument</a:t>
            </a:r>
          </a:p>
          <a:p>
            <a:pPr marL="0" indent="0">
              <a:buNone/>
            </a:pPr>
            <a:endParaRPr lang="hr-HR" sz="1900" i="1" dirty="0"/>
          </a:p>
          <a:p>
            <a:pPr marL="0" indent="0">
              <a:buNone/>
            </a:pPr>
            <a:endParaRPr lang="hr-HR" sz="1900" i="1" dirty="0"/>
          </a:p>
        </p:txBody>
      </p:sp>
    </p:spTree>
    <p:extLst>
      <p:ext uri="{BB962C8B-B14F-4D97-AF65-F5344CB8AC3E}">
        <p14:creationId xmlns:p14="http://schemas.microsoft.com/office/powerpoint/2010/main" xmlns="" val="3287742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7" y="0"/>
            <a:ext cx="4831636" cy="6860558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B69E1C10-ACFD-49C4-B019-6B92ED78F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221" y="1281587"/>
            <a:ext cx="7049149" cy="5202646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xmlns="" id="{0CE47C50-2633-4733-BE6B-E2F736F16C1D}"/>
              </a:ext>
            </a:extLst>
          </p:cNvPr>
          <p:cNvSpPr txBox="1">
            <a:spLocks/>
          </p:cNvSpPr>
          <p:nvPr/>
        </p:nvSpPr>
        <p:spPr>
          <a:xfrm>
            <a:off x="7484544" y="2070847"/>
            <a:ext cx="4573308" cy="4413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How</a:t>
            </a:r>
            <a:r>
              <a:rPr lang="hr-HR" sz="2000" b="1" dirty="0"/>
              <a:t> </a:t>
            </a:r>
            <a:r>
              <a:rPr lang="en-US" sz="2000" b="1" dirty="0"/>
              <a:t>can you tell? </a:t>
            </a:r>
            <a:r>
              <a:rPr lang="hr-HR" sz="2000" b="1" dirty="0"/>
              <a:t/>
            </a:r>
            <a:br>
              <a:rPr lang="hr-HR" sz="2000" b="1" dirty="0"/>
            </a:b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What is this discussion about? </a:t>
            </a:r>
            <a:r>
              <a:rPr lang="hr-HR" sz="2000" b="1" dirty="0"/>
              <a:t/>
            </a:r>
            <a:br>
              <a:rPr lang="hr-HR" sz="2000" b="1" dirty="0"/>
            </a:b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Do</a:t>
            </a:r>
            <a:r>
              <a:rPr lang="hr-HR" sz="2000" b="1" dirty="0"/>
              <a:t> </a:t>
            </a:r>
            <a:r>
              <a:rPr lang="en-US" sz="2000" b="1" dirty="0"/>
              <a:t>you sometimes write posts? </a:t>
            </a:r>
            <a:r>
              <a:rPr lang="hr-HR" sz="2000" b="1" dirty="0"/>
              <a:t/>
            </a:r>
            <a:br>
              <a:rPr lang="hr-HR" sz="2000" b="1" dirty="0"/>
            </a:b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Do you comment</a:t>
            </a:r>
            <a:r>
              <a:rPr lang="hr-HR" sz="2000" b="1" dirty="0"/>
              <a:t> </a:t>
            </a:r>
            <a:r>
              <a:rPr lang="en-US" sz="2000" b="1" dirty="0"/>
              <a:t>other people’s posts?</a:t>
            </a:r>
            <a:r>
              <a:rPr lang="hr-HR" sz="2000" b="1" dirty="0"/>
              <a:t/>
            </a:r>
            <a:br>
              <a:rPr lang="hr-HR" sz="2000" b="1" dirty="0"/>
            </a:b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Do you </a:t>
            </a:r>
            <a:r>
              <a:rPr lang="en-US" sz="2000" b="1" dirty="0" err="1"/>
              <a:t>usualy</a:t>
            </a:r>
            <a:r>
              <a:rPr lang="en-US" sz="2000" b="1" dirty="0"/>
              <a:t> agree or</a:t>
            </a:r>
            <a:r>
              <a:rPr lang="hr-HR" sz="2000" b="1" dirty="0"/>
              <a:t> </a:t>
            </a:r>
            <a:r>
              <a:rPr lang="en-US" sz="2000" b="1" dirty="0"/>
              <a:t>disagree with others?</a:t>
            </a:r>
            <a:r>
              <a:rPr lang="hr-HR" sz="2000" b="1" dirty="0"/>
              <a:t> </a:t>
            </a:r>
            <a:br>
              <a:rPr lang="hr-HR" sz="2000" b="1" dirty="0"/>
            </a:b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3849139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7" y="0"/>
            <a:ext cx="4831636" cy="6860558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xmlns="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4771930" y="122748"/>
            <a:ext cx="7285922" cy="1195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Read this</a:t>
            </a:r>
            <a:r>
              <a:rPr lang="hr-HR" sz="2000" b="1" dirty="0"/>
              <a:t> </a:t>
            </a:r>
            <a:r>
              <a:rPr lang="hr-HR" sz="2000" b="1" dirty="0" err="1"/>
              <a:t>text</a:t>
            </a:r>
            <a:r>
              <a:rPr lang="hr-HR" sz="2000" b="1" dirty="0"/>
              <a:t> </a:t>
            </a:r>
            <a:r>
              <a:rPr lang="hr-HR" sz="2000" b="1" dirty="0" err="1"/>
              <a:t>and</a:t>
            </a:r>
            <a:r>
              <a:rPr lang="hr-HR" sz="2000" b="1" dirty="0"/>
              <a:t> </a:t>
            </a:r>
            <a:r>
              <a:rPr lang="hr-HR" sz="2000" b="1" dirty="0" err="1"/>
              <a:t>think</a:t>
            </a:r>
            <a:r>
              <a:rPr lang="hr-HR" sz="2000" b="1" dirty="0"/>
              <a:t> </a:t>
            </a:r>
            <a:r>
              <a:rPr lang="hr-HR" sz="2000" b="1" dirty="0" err="1"/>
              <a:t>about</a:t>
            </a:r>
            <a:r>
              <a:rPr lang="hr-HR" sz="2000" b="1" dirty="0"/>
              <a:t> </a:t>
            </a:r>
            <a:r>
              <a:rPr lang="hr-HR" sz="2000" b="1" dirty="0" err="1"/>
              <a:t>these</a:t>
            </a:r>
            <a:r>
              <a:rPr lang="hr-HR" sz="2000" b="1" dirty="0"/>
              <a:t> </a:t>
            </a:r>
            <a:r>
              <a:rPr lang="hr-HR" sz="2000" b="1" dirty="0" err="1"/>
              <a:t>questions</a:t>
            </a:r>
            <a:r>
              <a:rPr lang="en-US" sz="2000" b="1" dirty="0"/>
              <a:t>.</a:t>
            </a:r>
            <a:r>
              <a:rPr lang="hr-HR" sz="2000" b="1" dirty="0"/>
              <a:t> </a:t>
            </a:r>
            <a:br>
              <a:rPr lang="hr-HR" sz="2000" b="1" dirty="0"/>
            </a:b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What is writing comments on social</a:t>
            </a:r>
            <a:r>
              <a:rPr lang="hr-HR" sz="2000" b="1" dirty="0"/>
              <a:t> </a:t>
            </a:r>
            <a:r>
              <a:rPr lang="en-US" sz="2000" b="1" dirty="0"/>
              <a:t>media similar to?</a:t>
            </a:r>
            <a:r>
              <a:rPr lang="hr-HR" sz="2000" b="1" dirty="0"/>
              <a:t> </a:t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B69E1C10-ACFD-49C4-B019-6B92ED78F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674" y="1371238"/>
            <a:ext cx="5993048" cy="5202646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xmlns="" id="{0CE47C50-2633-4733-BE6B-E2F736F16C1D}"/>
              </a:ext>
            </a:extLst>
          </p:cNvPr>
          <p:cNvSpPr txBox="1">
            <a:spLocks/>
          </p:cNvSpPr>
          <p:nvPr/>
        </p:nvSpPr>
        <p:spPr>
          <a:xfrm>
            <a:off x="6499412" y="1371238"/>
            <a:ext cx="5558440" cy="557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What do people sometimes</a:t>
            </a:r>
            <a:r>
              <a:rPr lang="hr-HR" sz="2000" b="1" dirty="0"/>
              <a:t> </a:t>
            </a:r>
            <a:r>
              <a:rPr lang="en-US" sz="2000" b="1" dirty="0"/>
              <a:t>use? </a:t>
            </a:r>
            <a:r>
              <a:rPr lang="hr-HR" sz="2000" b="1" dirty="0"/>
              <a:t/>
            </a:r>
            <a:br>
              <a:rPr lang="hr-HR" sz="2000" b="1" dirty="0"/>
            </a:b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Is there something they don’t use? </a:t>
            </a:r>
            <a:r>
              <a:rPr lang="hr-HR" sz="2000" b="1" dirty="0"/>
              <a:t/>
            </a:r>
            <a:br>
              <a:rPr lang="hr-HR" sz="2000" b="1" dirty="0"/>
            </a:b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How</a:t>
            </a:r>
            <a:r>
              <a:rPr lang="hr-HR" sz="2000" b="1" dirty="0"/>
              <a:t> </a:t>
            </a:r>
            <a:r>
              <a:rPr lang="en-US" sz="2000" b="1" dirty="0"/>
              <a:t>can you reply to a specific person? </a:t>
            </a:r>
            <a:r>
              <a:rPr lang="hr-HR" sz="2000" b="1" dirty="0"/>
              <a:t/>
            </a:r>
            <a:br>
              <a:rPr lang="hr-HR" sz="2000" b="1" dirty="0"/>
            </a:b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What should</a:t>
            </a:r>
            <a:r>
              <a:rPr lang="hr-HR" sz="2000" b="1" dirty="0"/>
              <a:t> </a:t>
            </a:r>
            <a:r>
              <a:rPr lang="en-US" sz="2000" b="1" dirty="0"/>
              <a:t>you avoid? </a:t>
            </a:r>
            <a:r>
              <a:rPr lang="hr-HR" sz="2000" b="1" dirty="0"/>
              <a:t/>
            </a:r>
            <a:br>
              <a:rPr lang="hr-HR" sz="2000" b="1" dirty="0"/>
            </a:b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What should you do when sharing</a:t>
            </a:r>
            <a:r>
              <a:rPr lang="hr-HR" sz="2000" b="1" dirty="0"/>
              <a:t> </a:t>
            </a:r>
            <a:r>
              <a:rPr lang="en-US" sz="2000" b="1" dirty="0"/>
              <a:t>your opinion on something? </a:t>
            </a:r>
            <a:endParaRPr lang="hr-HR" sz="2000" b="1" dirty="0" smtClean="0"/>
          </a:p>
          <a:p>
            <a:pPr marL="0" indent="0">
              <a:buNone/>
            </a:pPr>
            <a:r>
              <a:rPr lang="hr-HR" sz="2000" b="1" dirty="0"/>
              <a:t/>
            </a:r>
            <a:br>
              <a:rPr lang="hr-HR" sz="2000" b="1" dirty="0"/>
            </a:br>
            <a:r>
              <a:rPr lang="hr-HR" sz="2000" b="1" dirty="0" smtClean="0"/>
              <a:t> </a:t>
            </a:r>
            <a:r>
              <a:rPr lang="en-US" sz="2000" b="1" dirty="0" smtClean="0"/>
              <a:t>What </a:t>
            </a:r>
            <a:r>
              <a:rPr lang="en-US" sz="2000" b="1" dirty="0"/>
              <a:t>do forums</a:t>
            </a:r>
            <a:r>
              <a:rPr lang="hr-HR" sz="2000" b="1" dirty="0"/>
              <a:t> </a:t>
            </a:r>
            <a:r>
              <a:rPr lang="en-US" sz="2000" b="1" dirty="0"/>
              <a:t>and groups have?</a:t>
            </a:r>
            <a:r>
              <a:rPr lang="hr-HR" sz="2000" b="1" dirty="0"/>
              <a:t/>
            </a:r>
            <a:br>
              <a:rPr lang="hr-HR" sz="2000" b="1" dirty="0"/>
            </a:br>
            <a:endParaRPr lang="hr-HR" sz="2000" i="1" dirty="0"/>
          </a:p>
          <a:p>
            <a:pPr marL="0" indent="0">
              <a:buNone/>
            </a:pPr>
            <a:r>
              <a:rPr lang="en-US" sz="2000" b="1" dirty="0"/>
              <a:t>Check what you have learnt. </a:t>
            </a:r>
            <a:r>
              <a:rPr lang="en-US" sz="2000" dirty="0" smtClean="0">
                <a:hlinkClick r:id="rId4"/>
              </a:rPr>
              <a:t>https</a:t>
            </a:r>
            <a:r>
              <a:rPr lang="en-US" sz="2000" dirty="0">
                <a:hlinkClick r:id="rId4"/>
              </a:rPr>
              <a:t>://wordwall.net/play/12799/000/455</a:t>
            </a:r>
            <a:endParaRPr lang="hr-HR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hr-HR" sz="2000" b="1" dirty="0"/>
          </a:p>
        </p:txBody>
      </p:sp>
    </p:spTree>
    <p:extLst>
      <p:ext uri="{BB962C8B-B14F-4D97-AF65-F5344CB8AC3E}">
        <p14:creationId xmlns:p14="http://schemas.microsoft.com/office/powerpoint/2010/main" xmlns="" val="2848696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65" y="-6886"/>
            <a:ext cx="4846156" cy="6880739"/>
          </a:xfrm>
          <a:prstGeom prst="rect">
            <a:avLst/>
          </a:prstGeom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xmlns="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6203578" y="406300"/>
            <a:ext cx="5988423" cy="6451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err="1"/>
              <a:t>Choose</a:t>
            </a:r>
            <a:r>
              <a:rPr lang="hr-HR" sz="2000" b="1" dirty="0"/>
              <a:t> one </a:t>
            </a:r>
            <a:r>
              <a:rPr lang="hr-HR" sz="2000" b="1" dirty="0" err="1"/>
              <a:t>of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social</a:t>
            </a:r>
            <a:r>
              <a:rPr lang="hr-HR" sz="2000" b="1" dirty="0"/>
              <a:t> </a:t>
            </a:r>
            <a:r>
              <a:rPr lang="hr-HR" sz="2000" b="1" dirty="0" err="1"/>
              <a:t>networks</a:t>
            </a:r>
            <a:r>
              <a:rPr lang="hr-HR" sz="2000" b="1" dirty="0"/>
              <a:t> </a:t>
            </a:r>
            <a:r>
              <a:rPr lang="hr-HR" sz="2000" b="1" dirty="0" err="1"/>
              <a:t>and</a:t>
            </a:r>
            <a:r>
              <a:rPr lang="hr-HR" sz="2000" b="1" dirty="0"/>
              <a:t> w</a:t>
            </a:r>
            <a:r>
              <a:rPr lang="en-US" sz="2000" b="1" dirty="0"/>
              <a:t>rite a post</a:t>
            </a:r>
            <a:r>
              <a:rPr lang="hr-HR" sz="2000" b="1" dirty="0"/>
              <a:t> on one </a:t>
            </a:r>
            <a:r>
              <a:rPr lang="hr-HR" sz="2000" b="1" dirty="0" err="1"/>
              <a:t>of</a:t>
            </a:r>
            <a:r>
              <a:rPr lang="hr-HR" sz="2000" b="1" dirty="0"/>
              <a:t> </a:t>
            </a:r>
            <a:r>
              <a:rPr lang="hr-HR" sz="2000" b="1" dirty="0" err="1"/>
              <a:t>these</a:t>
            </a:r>
            <a:r>
              <a:rPr lang="hr-HR" sz="2000" b="1" dirty="0"/>
              <a:t> </a:t>
            </a:r>
            <a:r>
              <a:rPr lang="hr-HR" sz="2000" b="1" dirty="0" err="1"/>
              <a:t>topics</a:t>
            </a:r>
            <a:r>
              <a:rPr lang="hr-HR" sz="2000" b="1" dirty="0" smtClean="0"/>
              <a:t>:</a:t>
            </a:r>
          </a:p>
          <a:p>
            <a:pPr marL="0" indent="0">
              <a:buNone/>
            </a:pPr>
            <a:r>
              <a:rPr lang="hr-HR" sz="2000" b="1" dirty="0" smtClean="0"/>
              <a:t> </a:t>
            </a:r>
            <a:r>
              <a:rPr lang="hr-HR" sz="2000" b="1" dirty="0"/>
              <a:t/>
            </a:r>
            <a:br>
              <a:rPr lang="hr-HR" sz="2000" b="1" dirty="0"/>
            </a:br>
            <a:r>
              <a:rPr lang="en-US" sz="2000" b="1" dirty="0"/>
              <a:t>1 Fans who stalk their idols</a:t>
            </a:r>
            <a:r>
              <a:rPr lang="hr-HR" sz="2000" b="1" dirty="0"/>
              <a:t/>
            </a:r>
            <a:br>
              <a:rPr lang="hr-HR" sz="2000" b="1" dirty="0"/>
            </a:br>
            <a:r>
              <a:rPr lang="en-US" sz="2000" b="1" dirty="0"/>
              <a:t>2 Branded or no name clothes</a:t>
            </a:r>
            <a:r>
              <a:rPr lang="hr-HR" sz="2000" b="1" dirty="0"/>
              <a:t/>
            </a:r>
            <a:br>
              <a:rPr lang="hr-HR" sz="2000" b="1" dirty="0"/>
            </a:br>
            <a:r>
              <a:rPr lang="en-US" sz="2000" b="1" dirty="0"/>
              <a:t>3 Looking good is (not) important</a:t>
            </a:r>
            <a:r>
              <a:rPr lang="hr-HR" sz="2000" b="1" dirty="0"/>
              <a:t/>
            </a:r>
            <a:br>
              <a:rPr lang="hr-HR" sz="2000" b="1" dirty="0"/>
            </a:br>
            <a:r>
              <a:rPr lang="en-US" sz="2000" b="1" dirty="0"/>
              <a:t>4 Positive and negative sides of modern technology</a:t>
            </a:r>
            <a:r>
              <a:rPr lang="hr-HR" sz="2000" b="1" dirty="0"/>
              <a:t/>
            </a:r>
            <a:br>
              <a:rPr lang="hr-HR" sz="2000" b="1" dirty="0"/>
            </a:br>
            <a:r>
              <a:rPr lang="hr-HR" sz="2000" b="1" dirty="0" err="1"/>
              <a:t>Send</a:t>
            </a:r>
            <a:r>
              <a:rPr lang="hr-HR" sz="2000" b="1" dirty="0"/>
              <a:t> a link </a:t>
            </a:r>
            <a:r>
              <a:rPr lang="hr-HR" sz="2000" b="1" dirty="0" err="1"/>
              <a:t>of</a:t>
            </a:r>
            <a:r>
              <a:rPr lang="hr-HR" sz="2000" b="1" dirty="0"/>
              <a:t> </a:t>
            </a:r>
            <a:r>
              <a:rPr lang="hr-HR" sz="2000" b="1" dirty="0" err="1"/>
              <a:t>that</a:t>
            </a:r>
            <a:r>
              <a:rPr lang="hr-HR" sz="2000" b="1" dirty="0"/>
              <a:t> post to </a:t>
            </a:r>
            <a:r>
              <a:rPr lang="hr-HR" sz="2000" b="1" dirty="0" err="1"/>
              <a:t>your</a:t>
            </a:r>
            <a:r>
              <a:rPr lang="hr-HR" sz="2000" b="1" dirty="0"/>
              <a:t> </a:t>
            </a:r>
            <a:r>
              <a:rPr lang="hr-HR" sz="2000" b="1" dirty="0" err="1"/>
              <a:t>classmates</a:t>
            </a:r>
            <a:r>
              <a:rPr lang="hr-HR" sz="2000" b="1" dirty="0"/>
              <a:t>. </a:t>
            </a:r>
            <a:br>
              <a:rPr lang="hr-HR" sz="2000" b="1" dirty="0"/>
            </a:br>
            <a:endParaRPr lang="en-US" sz="2000" i="1" dirty="0"/>
          </a:p>
          <a:p>
            <a:pPr marL="0" indent="0">
              <a:buNone/>
            </a:pPr>
            <a:r>
              <a:rPr lang="hr-HR" sz="2000" b="1" dirty="0" err="1"/>
              <a:t>Comment</a:t>
            </a:r>
            <a:r>
              <a:rPr lang="hr-HR" sz="2000" b="1" dirty="0"/>
              <a:t> on </a:t>
            </a:r>
            <a:r>
              <a:rPr lang="hr-HR" sz="2000" b="1" dirty="0" err="1"/>
              <a:t>the</a:t>
            </a:r>
            <a:r>
              <a:rPr lang="hr-HR" sz="2000" b="1" dirty="0"/>
              <a:t> post </a:t>
            </a:r>
            <a:r>
              <a:rPr lang="hr-HR" sz="2000" b="1" dirty="0" err="1"/>
              <a:t>your</a:t>
            </a:r>
            <a:r>
              <a:rPr lang="hr-HR" sz="2000" b="1" dirty="0"/>
              <a:t> </a:t>
            </a:r>
            <a:r>
              <a:rPr lang="hr-HR" sz="2000" b="1" dirty="0" err="1"/>
              <a:t>friends</a:t>
            </a:r>
            <a:r>
              <a:rPr lang="hr-HR" sz="2000" b="1" dirty="0"/>
              <a:t> </a:t>
            </a:r>
            <a:r>
              <a:rPr lang="hr-HR" sz="2000" b="1" dirty="0" err="1"/>
              <a:t>have</a:t>
            </a:r>
            <a:r>
              <a:rPr lang="hr-HR" sz="2000" b="1" dirty="0"/>
              <a:t> </a:t>
            </a:r>
            <a:r>
              <a:rPr lang="hr-HR" sz="2000" b="1" dirty="0" err="1"/>
              <a:t>sent</a:t>
            </a:r>
            <a:r>
              <a:rPr lang="hr-HR" sz="2000" b="1" dirty="0"/>
              <a:t> </a:t>
            </a:r>
            <a:r>
              <a:rPr lang="hr-HR" sz="2000" b="1" dirty="0" err="1"/>
              <a:t>you</a:t>
            </a:r>
            <a:r>
              <a:rPr lang="hr-HR" sz="2000" b="1" dirty="0"/>
              <a:t>.</a:t>
            </a:r>
            <a:br>
              <a:rPr lang="hr-HR" sz="2000" b="1" dirty="0"/>
            </a:br>
            <a:endParaRPr lang="hr-HR" sz="2000" i="1" dirty="0"/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A fact </a:t>
            </a:r>
            <a:r>
              <a:rPr lang="en-US" sz="2000" b="1" dirty="0"/>
              <a:t>is a statement that can be</a:t>
            </a:r>
            <a:r>
              <a:rPr lang="hr-HR" sz="2000" b="1" dirty="0"/>
              <a:t> </a:t>
            </a:r>
            <a:r>
              <a:rPr lang="en-US" sz="2000" b="1" dirty="0"/>
              <a:t>explained with arguments or scientific data</a:t>
            </a:r>
            <a:r>
              <a:rPr lang="en-US" sz="2000" b="1" dirty="0" smtClean="0"/>
              <a:t>.</a:t>
            </a:r>
            <a:endParaRPr lang="hr-HR" sz="2000" b="1" dirty="0" smtClean="0"/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An</a:t>
            </a:r>
            <a:r>
              <a:rPr lang="hr-HR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opinion </a:t>
            </a:r>
            <a:r>
              <a:rPr lang="en-US" sz="2000" b="1" dirty="0"/>
              <a:t>is an expression of someone</a:t>
            </a:r>
            <a:r>
              <a:rPr lang="hr-HR" sz="2000" b="1" dirty="0"/>
              <a:t>’</a:t>
            </a:r>
            <a:r>
              <a:rPr lang="en-US" sz="2000" b="1" dirty="0"/>
              <a:t>s feelings</a:t>
            </a:r>
            <a:r>
              <a:rPr lang="hr-HR" sz="2000" b="1" dirty="0"/>
              <a:t> </a:t>
            </a:r>
            <a:r>
              <a:rPr lang="en-US" sz="2000" b="1" dirty="0"/>
              <a:t>on some topic and cannot be proven or</a:t>
            </a:r>
            <a:r>
              <a:rPr lang="hr-HR" sz="2000" b="1" dirty="0"/>
              <a:t> </a:t>
            </a:r>
            <a:r>
              <a:rPr lang="en-US" sz="2000" b="1" dirty="0" err="1"/>
              <a:t>argumented</a:t>
            </a:r>
            <a:r>
              <a:rPr lang="en-US" sz="2000" b="1" dirty="0"/>
              <a:t>. Opinions can be based on facts or</a:t>
            </a:r>
            <a:r>
              <a:rPr lang="hr-HR" sz="2000" b="1" dirty="0"/>
              <a:t> </a:t>
            </a:r>
            <a:r>
              <a:rPr lang="en-US" sz="2000" b="1" dirty="0"/>
              <a:t>emotions and this is why they are not as reliable</a:t>
            </a:r>
            <a:r>
              <a:rPr lang="hr-HR" sz="2000" b="1" dirty="0"/>
              <a:t> </a:t>
            </a:r>
            <a:r>
              <a:rPr lang="en-US" sz="2000" b="1" dirty="0"/>
              <a:t>as facts.</a:t>
            </a:r>
            <a:endParaRPr lang="hr-HR" sz="2000" b="1" dirty="0"/>
          </a:p>
          <a:p>
            <a:pPr marL="0" indent="0">
              <a:buNone/>
            </a:pPr>
            <a:r>
              <a:rPr lang="hr-HR" sz="2000" b="1" dirty="0"/>
              <a:t>a </a:t>
            </a:r>
            <a:r>
              <a:rPr lang="hr-HR" sz="2000" b="1" dirty="0" err="1"/>
              <a:t>fact</a:t>
            </a:r>
            <a:r>
              <a:rPr lang="hr-HR" sz="2000" i="1" dirty="0"/>
              <a:t>		činjenica</a:t>
            </a:r>
          </a:p>
          <a:p>
            <a:pPr marL="0" indent="0">
              <a:buNone/>
            </a:pPr>
            <a:r>
              <a:rPr lang="hr-HR" sz="2000" b="1" dirty="0" err="1"/>
              <a:t>an</a:t>
            </a:r>
            <a:r>
              <a:rPr lang="hr-HR" sz="2000" b="1" dirty="0"/>
              <a:t> </a:t>
            </a:r>
            <a:r>
              <a:rPr lang="hr-HR" sz="2000" b="1" dirty="0" err="1"/>
              <a:t>opinion</a:t>
            </a:r>
            <a:r>
              <a:rPr lang="hr-HR" sz="2000" b="1" dirty="0"/>
              <a:t> </a:t>
            </a:r>
            <a:r>
              <a:rPr lang="hr-HR" sz="2000" i="1" dirty="0"/>
              <a:t>	mišljenje</a:t>
            </a:r>
            <a:br>
              <a:rPr lang="hr-HR" sz="2000" i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B69E1C10-ACFD-49C4-B019-6B92ED78F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259" y="406300"/>
            <a:ext cx="5640164" cy="6272779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345979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4" y="527"/>
            <a:ext cx="4822661" cy="6857473"/>
          </a:xfrm>
          <a:prstGeom prst="rect">
            <a:avLst/>
          </a:prstGeom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xmlns="" id="{0256D9EB-C20B-45FA-9F3D-124012366C9E}"/>
              </a:ext>
            </a:extLst>
          </p:cNvPr>
          <p:cNvSpPr txBox="1">
            <a:spLocks/>
          </p:cNvSpPr>
          <p:nvPr/>
        </p:nvSpPr>
        <p:spPr>
          <a:xfrm>
            <a:off x="4826146" y="-15501"/>
            <a:ext cx="6636197" cy="115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err="1" smtClean="0"/>
              <a:t>workbook</a:t>
            </a:r>
            <a:r>
              <a:rPr lang="hr-HR" sz="2000" b="1" dirty="0"/>
              <a:t>, </a:t>
            </a:r>
            <a:r>
              <a:rPr lang="hr-HR" sz="2000" b="1" dirty="0" err="1"/>
              <a:t>page</a:t>
            </a:r>
            <a:r>
              <a:rPr lang="hr-HR" sz="2000" b="1" dirty="0"/>
              <a:t> 47.</a:t>
            </a:r>
            <a:br>
              <a:rPr lang="hr-HR" sz="2000" b="1" dirty="0"/>
            </a:br>
            <a:r>
              <a:rPr lang="hr-HR" sz="2000" b="1" dirty="0"/>
              <a:t/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728" y="992756"/>
            <a:ext cx="7735297" cy="347618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95547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Vidi izvornu sliku">
            <a:hlinkClick r:id="rId2"/>
            <a:extLst>
              <a:ext uri="{FF2B5EF4-FFF2-40B4-BE49-F238E27FC236}">
                <a16:creationId xmlns:a16="http://schemas.microsoft.com/office/drawing/2014/main" xmlns="" id="{7EB574C3-BBFC-4298-9349-DA1B4B4EE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0627" y="235117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xmlns="" id="{8619A0A9-4971-4637-BA0B-39A4F5D24D27}"/>
              </a:ext>
            </a:extLst>
          </p:cNvPr>
          <p:cNvSpPr txBox="1">
            <a:spLocks/>
          </p:cNvSpPr>
          <p:nvPr/>
        </p:nvSpPr>
        <p:spPr>
          <a:xfrm>
            <a:off x="183419" y="2219583"/>
            <a:ext cx="11824416" cy="5252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/>
              <a:t>Open the following link and then click on LEARN MORE! </a:t>
            </a:r>
            <a:r>
              <a:rPr lang="hr-HR" sz="2000" i="1" dirty="0"/>
              <a:t/>
            </a:r>
            <a:br>
              <a:rPr lang="hr-HR" sz="2000" i="1" dirty="0"/>
            </a:br>
            <a:r>
              <a:rPr lang="hr-HR" sz="2000" i="1" dirty="0"/>
              <a:t/>
            </a:r>
            <a:br>
              <a:rPr lang="hr-HR" sz="2000" i="1" dirty="0"/>
            </a:br>
            <a:r>
              <a:rPr lang="hr-HR" sz="2000" i="1" dirty="0">
                <a:hlinkClick r:id="rId4"/>
              </a:rPr>
              <a:t>https://www.e-sfera.hr/dodatni-digitalni-sadrzaji/7aeda107-fae7-4b21-b316-6e45d47e610a/</a:t>
            </a:r>
            <a:endParaRPr lang="hr-HR" sz="2000" i="1" dirty="0"/>
          </a:p>
          <a:p>
            <a:pPr marL="0" indent="0" algn="ctr">
              <a:buNone/>
            </a:pPr>
            <a:r>
              <a:rPr lang="en-US" sz="2000" b="1" u="sng" dirty="0"/>
              <a:t>The lie is out there Or: Why are conspiracy theories so interesting?</a:t>
            </a:r>
            <a:endParaRPr lang="hr-HR" sz="2000" b="1" u="sng" dirty="0"/>
          </a:p>
          <a:p>
            <a:pPr marL="0" indent="0" algn="ctr">
              <a:buNone/>
            </a:pPr>
            <a:r>
              <a:rPr lang="hr-HR" sz="2000" b="1" dirty="0" err="1"/>
              <a:t>Read</a:t>
            </a:r>
            <a:r>
              <a:rPr lang="hr-HR" sz="2000" b="1" dirty="0"/>
              <a:t>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texts</a:t>
            </a:r>
            <a:r>
              <a:rPr lang="hr-HR" sz="2000" b="1" dirty="0"/>
              <a:t> </a:t>
            </a:r>
            <a:r>
              <a:rPr lang="hr-HR" sz="2000" b="1" dirty="0" err="1"/>
              <a:t>about</a:t>
            </a:r>
            <a:r>
              <a:rPr lang="hr-HR" sz="2000" b="1" dirty="0"/>
              <a:t> </a:t>
            </a:r>
            <a:r>
              <a:rPr lang="hr-HR" sz="2000" b="1" dirty="0" err="1"/>
              <a:t>conspiracy</a:t>
            </a:r>
            <a:r>
              <a:rPr lang="hr-HR" sz="2000" b="1" dirty="0"/>
              <a:t> </a:t>
            </a:r>
            <a:r>
              <a:rPr lang="hr-HR" sz="2000" b="1" dirty="0" err="1"/>
              <a:t>theories</a:t>
            </a:r>
            <a:r>
              <a:rPr lang="hr-HR" sz="2000" b="1" dirty="0"/>
              <a:t>.</a:t>
            </a:r>
            <a:br>
              <a:rPr lang="hr-HR" sz="2000" b="1" dirty="0"/>
            </a:br>
            <a:endParaRPr lang="hr-HR" sz="2000" b="1" dirty="0"/>
          </a:p>
          <a:p>
            <a:pPr marL="0" indent="0" algn="ctr">
              <a:buNone/>
            </a:pPr>
            <a:r>
              <a:rPr lang="hr-HR" sz="2000" b="1" dirty="0"/>
              <a:t>Do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tasks</a:t>
            </a:r>
            <a:r>
              <a:rPr lang="hr-HR" sz="2000" b="1" dirty="0"/>
              <a:t> bellow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text</a:t>
            </a:r>
            <a:r>
              <a:rPr lang="hr-HR" sz="2000" b="1" dirty="0"/>
              <a:t>.</a:t>
            </a:r>
            <a:br>
              <a:rPr lang="hr-HR" sz="2000" b="1" dirty="0"/>
            </a:br>
            <a:endParaRPr lang="hr-HR" sz="2000" b="1" dirty="0"/>
          </a:p>
          <a:p>
            <a:pPr marL="0" indent="0" algn="ctr">
              <a:buNone/>
            </a:pPr>
            <a:r>
              <a:rPr lang="hr-HR" sz="2000" b="1" dirty="0" err="1"/>
              <a:t>Create</a:t>
            </a:r>
            <a:r>
              <a:rPr lang="hr-HR" sz="2000" b="1" dirty="0"/>
              <a:t> a </a:t>
            </a:r>
            <a:r>
              <a:rPr lang="hr-HR" sz="2000" b="1" dirty="0" err="1"/>
              <a:t>mind</a:t>
            </a:r>
            <a:r>
              <a:rPr lang="hr-HR" sz="2000" b="1" dirty="0"/>
              <a:t> </a:t>
            </a:r>
            <a:r>
              <a:rPr lang="hr-HR" sz="2000" b="1" dirty="0" err="1"/>
              <a:t>map</a:t>
            </a:r>
            <a:r>
              <a:rPr lang="hr-HR" sz="2000" b="1" dirty="0"/>
              <a:t> on </a:t>
            </a:r>
            <a:r>
              <a:rPr lang="hr-HR" sz="2000" b="1" dirty="0" err="1"/>
              <a:t>the</a:t>
            </a:r>
            <a:r>
              <a:rPr lang="hr-HR" sz="2000" b="1" dirty="0"/>
              <a:t> </a:t>
            </a:r>
            <a:r>
              <a:rPr lang="hr-HR" sz="2000" b="1" dirty="0" err="1"/>
              <a:t>topic</a:t>
            </a:r>
            <a:r>
              <a:rPr lang="hr-HR" sz="2000" b="1" dirty="0"/>
              <a:t> </a:t>
            </a:r>
            <a:r>
              <a:rPr lang="hr-HR" sz="2000" b="1" dirty="0" err="1"/>
              <a:t>of</a:t>
            </a:r>
            <a:r>
              <a:rPr lang="hr-HR" sz="2000" b="1" dirty="0"/>
              <a:t> MUSIC.</a:t>
            </a:r>
            <a:br>
              <a:rPr lang="hr-HR" sz="2000" b="1" dirty="0"/>
            </a:br>
            <a:endParaRPr lang="hr-HR" sz="2000" i="1" dirty="0"/>
          </a:p>
        </p:txBody>
      </p:sp>
    </p:spTree>
    <p:extLst>
      <p:ext uri="{BB962C8B-B14F-4D97-AF65-F5344CB8AC3E}">
        <p14:creationId xmlns:p14="http://schemas.microsoft.com/office/powerpoint/2010/main" xmlns="" val="305181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Teachers xmlns="f87c038a-0f61-486c-a8ca-ffce83998b64" xsi:nil="true"/>
    <IsNotebookLocked xmlns="f87c038a-0f61-486c-a8ca-ffce83998b64" xsi:nil="true"/>
    <Self_Registration_Enabled xmlns="f87c038a-0f61-486c-a8ca-ffce83998b64" xsi:nil="true"/>
    <Students xmlns="f87c038a-0f61-486c-a8ca-ffce83998b64">
      <UserInfo>
        <DisplayName/>
        <AccountId xsi:nil="true"/>
        <AccountType/>
      </UserInfo>
    </Students>
    <Templates xmlns="f87c038a-0f61-486c-a8ca-ffce83998b64" xsi:nil="true"/>
    <AppVersion xmlns="f87c038a-0f61-486c-a8ca-ffce83998b64" xsi:nil="true"/>
    <NotebookType xmlns="f87c038a-0f61-486c-a8ca-ffce83998b64" xsi:nil="true"/>
    <Teachers xmlns="f87c038a-0f61-486c-a8ca-ffce83998b64">
      <UserInfo>
        <DisplayName/>
        <AccountId xsi:nil="true"/>
        <AccountType/>
      </UserInfo>
    </Teachers>
    <Student_Groups xmlns="f87c038a-0f61-486c-a8ca-ffce83998b64">
      <UserInfo>
        <DisplayName/>
        <AccountId xsi:nil="true"/>
        <AccountType/>
      </UserInfo>
    </Student_Groups>
    <Owner xmlns="f87c038a-0f61-486c-a8ca-ffce83998b64">
      <UserInfo>
        <DisplayName/>
        <AccountId xsi:nil="true"/>
        <AccountType/>
      </UserInfo>
    </Owner>
    <Has_Teacher_Only_SectionGroup xmlns="f87c038a-0f61-486c-a8ca-ffce83998b64" xsi:nil="true"/>
    <DefaultSectionNames xmlns="f87c038a-0f61-486c-a8ca-ffce83998b64" xsi:nil="true"/>
    <Is_Collaboration_Space_Locked xmlns="f87c038a-0f61-486c-a8ca-ffce83998b64" xsi:nil="true"/>
    <TeamsChannelId xmlns="f87c038a-0f61-486c-a8ca-ffce83998b64" xsi:nil="true"/>
    <Invited_Students xmlns="f87c038a-0f61-486c-a8ca-ffce83998b64" xsi:nil="true"/>
    <FolderType xmlns="f87c038a-0f61-486c-a8ca-ffce83998b64" xsi:nil="true"/>
    <CultureName xmlns="f87c038a-0f61-486c-a8ca-ffce83998b6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3AC4E0D8E95B48BADCCB3799A701C5" ma:contentTypeVersion="31" ma:contentTypeDescription="Create a new document." ma:contentTypeScope="" ma:versionID="ba95b02dfc9390a32c8faacc1b948894">
  <xsd:schema xmlns:xsd="http://www.w3.org/2001/XMLSchema" xmlns:xs="http://www.w3.org/2001/XMLSchema" xmlns:p="http://schemas.microsoft.com/office/2006/metadata/properties" xmlns:ns3="1ed46e35-59ec-4778-8eff-c458b38f4962" xmlns:ns4="f87c038a-0f61-486c-a8ca-ffce83998b64" targetNamespace="http://schemas.microsoft.com/office/2006/metadata/properties" ma:root="true" ma:fieldsID="04f1a11fd032ff679ee6916f2fad8384" ns3:_="" ns4:_="">
    <xsd:import namespace="1ed46e35-59ec-4778-8eff-c458b38f4962"/>
    <xsd:import namespace="f87c038a-0f61-486c-a8ca-ffce83998b6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d46e35-59ec-4778-8eff-c458b38f496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7c038a-0f61-486c-a8ca-ffce83998b64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CultureName" ma:index="13" nillable="true" ma:displayName="Culture Name" ma:internalName="CultureName">
      <xsd:simpleType>
        <xsd:restriction base="dms:Text"/>
      </xsd:simpleType>
    </xsd:element>
    <xsd:element name="AppVersion" ma:index="14" nillable="true" ma:displayName="App Version" ma:internalName="AppVersion">
      <xsd:simpleType>
        <xsd:restriction base="dms:Text"/>
      </xsd:simpleType>
    </xsd:element>
    <xsd:element name="TeamsChannelId" ma:index="15" nillable="true" ma:displayName="Teams Channel Id" ma:internalName="TeamsChannelId">
      <xsd:simpleType>
        <xsd:restriction base="dms:Text"/>
      </xsd:simpleType>
    </xsd:element>
    <xsd:element name="Owner" ma:index="16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8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9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0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1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2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3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5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3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5" nillable="true" ma:displayName="Location" ma:internalName="MediaServiceLocation" ma:readOnly="true">
      <xsd:simpleType>
        <xsd:restriction base="dms:Text"/>
      </xsd:simpleType>
    </xsd:element>
    <xsd:element name="MediaServiceAutoKeyPoints" ma:index="3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3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271EDC-D3ED-4737-8FFF-A5E6D7ADC4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CBF576-19D7-4B99-82AA-95928A62ACA0}">
  <ds:schemaRefs>
    <ds:schemaRef ds:uri="http://schemas.microsoft.com/office/2006/metadata/properties"/>
    <ds:schemaRef ds:uri="f87c038a-0f61-486c-a8ca-ffce83998b64"/>
    <ds:schemaRef ds:uri="http://purl.org/dc/elements/1.1/"/>
    <ds:schemaRef ds:uri="http://schemas.microsoft.com/office/infopath/2007/PartnerControls"/>
    <ds:schemaRef ds:uri="1ed46e35-59ec-4778-8eff-c458b38f4962"/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795F8E0-90FC-4FC8-8435-4906071B29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d46e35-59ec-4778-8eff-c458b38f4962"/>
    <ds:schemaRef ds:uri="f87c038a-0f61-486c-a8ca-ffce83998b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3964</TotalTime>
  <Words>96</Words>
  <Application>Microsoft Office PowerPoint</Application>
  <PresentationFormat>Custom</PresentationFormat>
  <Paragraphs>46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Tema sustava Office</vt:lpstr>
      <vt:lpstr>UNIT 3;  Trends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OF KIN</dc:title>
  <dc:creator>Siniša Vuksan</dc:creator>
  <cp:lastModifiedBy>sk-sivos</cp:lastModifiedBy>
  <cp:revision>342</cp:revision>
  <dcterms:created xsi:type="dcterms:W3CDTF">2020-09-12T11:20:19Z</dcterms:created>
  <dcterms:modified xsi:type="dcterms:W3CDTF">2021-11-16T11:04:11Z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0x010100273AC4E0D8E95B48BADCCB3799A701C5</vt:lpwstr>
  </property>
</Properties>
</file>